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9" r:id="rId1"/>
  </p:sldMasterIdLst>
  <p:notesMasterIdLst>
    <p:notesMasterId r:id="rId17"/>
  </p:notesMasterIdLst>
  <p:handoutMasterIdLst>
    <p:handoutMasterId r:id="rId18"/>
  </p:handoutMasterIdLst>
  <p:sldIdLst>
    <p:sldId id="280" r:id="rId2"/>
    <p:sldId id="324" r:id="rId3"/>
    <p:sldId id="325" r:id="rId4"/>
    <p:sldId id="326" r:id="rId5"/>
    <p:sldId id="328" r:id="rId6"/>
    <p:sldId id="327" r:id="rId7"/>
    <p:sldId id="329" r:id="rId8"/>
    <p:sldId id="330" r:id="rId9"/>
    <p:sldId id="333" r:id="rId10"/>
    <p:sldId id="334" r:id="rId11"/>
    <p:sldId id="336" r:id="rId12"/>
    <p:sldId id="337" r:id="rId13"/>
    <p:sldId id="338" r:id="rId14"/>
    <p:sldId id="318" r:id="rId15"/>
    <p:sldId id="301" r:id="rId16"/>
  </p:sldIdLst>
  <p:sldSz cx="23409275" cy="13166725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11207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224472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33686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4494213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1" userDrawn="1">
          <p15:clr>
            <a:srgbClr val="A4A3A4"/>
          </p15:clr>
        </p15:guide>
        <p15:guide id="2" pos="8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204A"/>
    <a:srgbClr val="4D7EA8"/>
    <a:srgbClr val="617073"/>
    <a:srgbClr val="171A21"/>
    <a:srgbClr val="454372"/>
    <a:srgbClr val="893168"/>
    <a:srgbClr val="C2714F"/>
    <a:srgbClr val="0F4C5C"/>
    <a:srgbClr val="BA324F"/>
    <a:srgbClr val="F6C5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47"/>
    <p:restoredTop sz="89416"/>
  </p:normalViewPr>
  <p:slideViewPr>
    <p:cSldViewPr showGuides="1">
      <p:cViewPr varScale="1">
        <p:scale>
          <a:sx n="62" d="100"/>
          <a:sy n="62" d="100"/>
        </p:scale>
        <p:origin x="248" y="400"/>
      </p:cViewPr>
      <p:guideLst>
        <p:guide orient="horz" pos="931"/>
        <p:guide pos="8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ED862-AF33-0947-A601-FA6040CBDB50}" type="datetimeFigureOut">
              <a:rPr lang="en-US" smtClean="0"/>
              <a:t>7/24/19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A96838-F269-354B-874A-12817284FD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504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8E0659F-3E19-A049-AC1A-FB6BFDC66573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511218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11207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224472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33686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4494213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5623378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6pPr>
    <a:lvl7pPr marL="6748052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7pPr>
    <a:lvl8pPr marL="7872729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8pPr>
    <a:lvl9pPr marL="8997403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815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40961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DESB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5" y="2087563"/>
            <a:ext cx="16697325" cy="35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6986664"/>
            <a:ext cx="23409275" cy="1419654"/>
          </a:xfrm>
        </p:spPr>
        <p:txBody>
          <a:bodyPr/>
          <a:lstStyle>
            <a:lvl1pPr marL="0" indent="0" algn="ctr">
              <a:buNone/>
              <a:defRPr sz="9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4020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hf sldNum="0"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61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67534" y="2468562"/>
            <a:ext cx="21069300" cy="8821737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Add Content Here</a:t>
            </a:r>
          </a:p>
          <a:p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  <a:p>
            <a:pPr lvl="1"/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</p:txBody>
      </p:sp>
    </p:spTree>
    <p:extLst>
      <p:ext uri="{BB962C8B-B14F-4D97-AF65-F5344CB8AC3E}">
        <p14:creationId xmlns:p14="http://schemas.microsoft.com/office/powerpoint/2010/main" val="140149664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54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491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99719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5352264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87362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378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69988" y="469900"/>
            <a:ext cx="21069300" cy="1365250"/>
          </a:xfrm>
          <a:prstGeom prst="rect">
            <a:avLst/>
          </a:prstGeom>
        </p:spPr>
        <p:txBody>
          <a:bodyPr vert="horz" lIns="224912" tIns="112456" rIns="224912" bIns="112456" rtlCol="0" anchor="b">
            <a:noAutofit/>
          </a:bodyPr>
          <a:lstStyle/>
          <a:p>
            <a:r>
              <a:rPr lang="en-US" dirty="0"/>
              <a:t>Click to edit Master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69988" y="2447925"/>
            <a:ext cx="21069300" cy="761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224912" tIns="112456" rIns="224912" bIns="1124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0"/>
            <a:r>
              <a:rPr lang="en-US" altLang="en-US" dirty="0"/>
              <a:t>More Text</a:t>
            </a:r>
          </a:p>
          <a:p>
            <a:pPr lvl="0"/>
            <a:r>
              <a:rPr lang="en-US" altLang="en-US" dirty="0"/>
              <a:t>More text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2258675"/>
            <a:ext cx="234092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13333413" y="12325350"/>
            <a:ext cx="9953625" cy="115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3200" i="1" dirty="0">
                <a:solidFill>
                  <a:srgbClr val="7F7F7F"/>
                </a:solidFill>
              </a:rPr>
              <a:t>© Jeremy Morris</a:t>
            </a:r>
          </a:p>
          <a:p>
            <a:pPr algn="r" eaLnBrk="1" hangingPunct="1"/>
            <a:endParaRPr lang="en-US" altLang="en-US" sz="3200" i="1" dirty="0">
              <a:solidFill>
                <a:srgbClr val="7F7F7F"/>
              </a:solidFill>
            </a:endParaRPr>
          </a:p>
        </p:txBody>
      </p:sp>
      <p:sp>
        <p:nvSpPr>
          <p:cNvPr id="1030" name="Rectangle 8"/>
          <p:cNvSpPr>
            <a:spLocks noChangeArrowheads="1"/>
          </p:cNvSpPr>
          <p:nvPr/>
        </p:nvSpPr>
        <p:spPr bwMode="auto">
          <a:xfrm>
            <a:off x="122237" y="12398375"/>
            <a:ext cx="8000999" cy="65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7F7F7F"/>
                </a:solidFill>
              </a:rPr>
              <a:t>Operations and Information</a:t>
            </a:r>
            <a:r>
              <a:rPr lang="en-US" altLang="en-US" sz="3200" i="1" baseline="0" dirty="0">
                <a:solidFill>
                  <a:srgbClr val="7F7F7F"/>
                </a:solidFill>
              </a:rPr>
              <a:t> Systems</a:t>
            </a:r>
            <a:endParaRPr lang="en-US" altLang="en-US" sz="3200" i="1" dirty="0">
              <a:solidFill>
                <a:srgbClr val="7F7F7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66" r:id="rId2"/>
    <p:sldLayoutId id="2147484067" r:id="rId3"/>
    <p:sldLayoutId id="2147484068" r:id="rId4"/>
  </p:sldLayoutIdLst>
  <p:transition/>
  <p:hf sldNum="0" hdr="0"/>
  <p:txStyles>
    <p:titleStyle>
      <a:lvl1pPr algn="l" defTabSz="1120775" rtl="0" eaLnBrk="0" fontAlgn="base" hangingPunct="0">
        <a:spcBef>
          <a:spcPct val="0"/>
        </a:spcBef>
        <a:spcAft>
          <a:spcPct val="0"/>
        </a:spcAft>
        <a:defRPr sz="7200" b="1" kern="1200" cap="all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2pPr>
      <a:lvl3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3pPr>
      <a:lvl4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4pPr>
      <a:lvl5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5pPr>
      <a:lvl6pPr marL="1124704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6pPr>
      <a:lvl7pPr marL="224940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7pPr>
      <a:lvl8pPr marL="3374111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8pPr>
      <a:lvl9pPr marL="449881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9pPr>
    </p:titleStyle>
    <p:bodyStyle>
      <a:lvl1pPr marL="838200" indent="-83820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600" kern="1200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marL="1981200" indent="-85725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000" kern="1200">
          <a:solidFill>
            <a:srgbClr val="4F4F4F"/>
          </a:solidFill>
          <a:latin typeface="Arial"/>
          <a:ea typeface="ＭＳ Ｐゴシック" charset="0"/>
          <a:cs typeface="Arial"/>
        </a:defRPr>
      </a:lvl2pPr>
      <a:lvl3pPr marL="2806700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5400" kern="1200">
          <a:solidFill>
            <a:srgbClr val="4F4F4F"/>
          </a:solidFill>
          <a:latin typeface="Arial"/>
          <a:ea typeface="ＭＳ Ｐゴシック" charset="0"/>
          <a:cs typeface="Arial"/>
        </a:defRPr>
      </a:lvl3pPr>
      <a:lvl4pPr marL="3932238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4800" kern="1200">
          <a:solidFill>
            <a:srgbClr val="4F4F4F"/>
          </a:solidFill>
          <a:latin typeface="Arial"/>
          <a:ea typeface="ＭＳ Ｐゴシック" charset="0"/>
          <a:cs typeface="Arial"/>
        </a:defRPr>
      </a:lvl4pPr>
      <a:lvl5pPr indent="4498975" algn="l" defTabSz="1120775" rtl="0" eaLnBrk="0" fontAlgn="base" hangingPunct="0">
        <a:spcBef>
          <a:spcPct val="20000"/>
        </a:spcBef>
        <a:spcAft>
          <a:spcPct val="0"/>
        </a:spcAft>
        <a:buSzPct val="100000"/>
        <a:defRPr sz="4900" kern="1200">
          <a:solidFill>
            <a:srgbClr val="4F4F4F"/>
          </a:solidFill>
          <a:latin typeface="Arial"/>
          <a:ea typeface="ＭＳ Ｐゴシック" charset="0"/>
          <a:cs typeface="Arial"/>
        </a:defRPr>
      </a:lvl5pPr>
      <a:lvl6pPr marL="6185068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6pPr>
      <a:lvl7pPr marL="7309626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7pPr>
      <a:lvl8pPr marL="8434182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8pPr>
      <a:lvl9pPr marL="9558740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112456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2pPr>
      <a:lvl3pPr marL="224911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3pPr>
      <a:lvl4pPr marL="3373673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4pPr>
      <a:lvl5pPr marL="449823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5pPr>
      <a:lvl6pPr marL="562279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6pPr>
      <a:lvl7pPr marL="6747346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7pPr>
      <a:lvl8pPr marL="787190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8pPr>
      <a:lvl9pPr marL="8996458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6986588"/>
            <a:ext cx="23409275" cy="1419225"/>
          </a:xfrm>
        </p:spPr>
        <p:txBody>
          <a:bodyPr/>
          <a:lstStyle/>
          <a:p>
            <a:r>
              <a:rPr lang="en-US" altLang="en-US" sz="8800" dirty="0">
                <a:latin typeface="Arial" charset="0"/>
                <a:ea typeface="ＭＳ Ｐゴシック" charset="-128"/>
              </a:rPr>
              <a:t>Functions, Components, and Examples</a:t>
            </a:r>
          </a:p>
        </p:txBody>
      </p:sp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0" y="9097963"/>
            <a:ext cx="23409275" cy="125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7100" dirty="0">
                <a:solidFill>
                  <a:srgbClr val="4F4F4F"/>
                </a:solidFill>
                <a:cs typeface="Arial" charset="0"/>
              </a:rPr>
              <a:t>Business Intelligence &amp; Analytics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19C9B-72E1-824E-9CC5-29E851F5A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6B699B-F39C-3C4D-9132-4BDABC9EBDDA}"/>
              </a:ext>
            </a:extLst>
          </p:cNvPr>
          <p:cNvSpPr txBox="1"/>
          <p:nvPr/>
        </p:nvSpPr>
        <p:spPr>
          <a:xfrm>
            <a:off x="1170464" y="4144962"/>
            <a:ext cx="210683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Data is organized using common characteristics (star schema)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Requires the user to summarize data using SQL statements to aggregate and join data across tables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Allows for novel queries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F1CD60-A0B2-EA4C-8880-0C2585E19779}"/>
              </a:ext>
            </a:extLst>
          </p:cNvPr>
          <p:cNvSpPr txBox="1"/>
          <p:nvPr/>
        </p:nvSpPr>
        <p:spPr>
          <a:xfrm>
            <a:off x="1195719" y="9456638"/>
            <a:ext cx="210430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All aggregation and other calculations carried out before data is accessed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Extraction from the cube is much faster and easier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More difficult (potentially impossible) to answer new questions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Cube size increases exponentially when dimensions are added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26E6AA7-7963-BA4B-B482-968A20136A25}"/>
              </a:ext>
            </a:extLst>
          </p:cNvPr>
          <p:cNvSpPr/>
          <p:nvPr/>
        </p:nvSpPr>
        <p:spPr>
          <a:xfrm>
            <a:off x="1170464" y="2468562"/>
            <a:ext cx="21068348" cy="1600200"/>
          </a:xfrm>
          <a:prstGeom prst="roundRect">
            <a:avLst/>
          </a:prstGeom>
          <a:solidFill>
            <a:srgbClr val="4D7EA8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Relational Data Model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7CA7951-1520-0740-9BD5-8B0101DC38DD}"/>
              </a:ext>
            </a:extLst>
          </p:cNvPr>
          <p:cNvSpPr/>
          <p:nvPr/>
        </p:nvSpPr>
        <p:spPr>
          <a:xfrm>
            <a:off x="1195719" y="7743001"/>
            <a:ext cx="21068348" cy="1600200"/>
          </a:xfrm>
          <a:prstGeom prst="roundRect">
            <a:avLst/>
          </a:prstGeom>
          <a:solidFill>
            <a:srgbClr val="82204A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OLAP Cube</a:t>
            </a:r>
          </a:p>
        </p:txBody>
      </p:sp>
    </p:spTree>
    <p:extLst>
      <p:ext uri="{BB962C8B-B14F-4D97-AF65-F5344CB8AC3E}">
        <p14:creationId xmlns:p14="http://schemas.microsoft.com/office/powerpoint/2010/main" val="192734301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2D17B-9E13-674E-A51F-7328740EC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ways of storing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D8652-76BB-D849-8E5D-C0F97C62BBB3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Hadoop, Apache Spark, Presto</a:t>
            </a:r>
          </a:p>
          <a:p>
            <a:r>
              <a:rPr lang="en-US" dirty="0"/>
              <a:t>Act as more of a filesystem than a traditional database</a:t>
            </a:r>
          </a:p>
          <a:p>
            <a:r>
              <a:rPr lang="en-US" dirty="0"/>
              <a:t>Highly scalable, distributed system</a:t>
            </a:r>
          </a:p>
          <a:p>
            <a:r>
              <a:rPr lang="en-US" dirty="0"/>
              <a:t>Data typically very raw and cannot be changed</a:t>
            </a:r>
          </a:p>
          <a:p>
            <a:r>
              <a:rPr lang="en-US" dirty="0"/>
              <a:t>Queries can take quite a while to return data</a:t>
            </a:r>
          </a:p>
          <a:p>
            <a:r>
              <a:rPr lang="en-US" dirty="0"/>
              <a:t>Data might be moved into the data warehouse so it is easier and quicker to access</a:t>
            </a:r>
          </a:p>
        </p:txBody>
      </p:sp>
    </p:spTree>
    <p:extLst>
      <p:ext uri="{BB962C8B-B14F-4D97-AF65-F5344CB8AC3E}">
        <p14:creationId xmlns:p14="http://schemas.microsoft.com/office/powerpoint/2010/main" val="24742945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70F0E-8566-E649-A0D1-E9731724F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0FAC41-7038-CF4B-9723-2D73074FA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582" y="2316162"/>
            <a:ext cx="16716111" cy="937895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DEF8872-79FF-E345-A838-8C359AE7E88A}"/>
              </a:ext>
            </a:extLst>
          </p:cNvPr>
          <p:cNvSpPr/>
          <p:nvPr/>
        </p:nvSpPr>
        <p:spPr>
          <a:xfrm>
            <a:off x="2713037" y="2239962"/>
            <a:ext cx="17578256" cy="167346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3656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47CB5-F201-8F44-9DE0-7B9429EF0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 portal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89D713-AFFE-BB48-BA16-A4358BC45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64" y="3072810"/>
            <a:ext cx="10845800" cy="8293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322D32-9706-E44C-9EE6-4F9F31F01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4837" y="2392362"/>
            <a:ext cx="8432800" cy="441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DE3CCC-D3FB-9947-84D0-70436BCBE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4836" y="7219360"/>
            <a:ext cx="8454049" cy="469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10254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7404354-C325-2F42-B8FC-C66059167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23456899" cy="1466056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D3AE89-EB2D-8547-AFDE-F7B7EF3E2D62}"/>
              </a:ext>
            </a:extLst>
          </p:cNvPr>
          <p:cNvSpPr/>
          <p:nvPr/>
        </p:nvSpPr>
        <p:spPr>
          <a:xfrm>
            <a:off x="731837" y="2087562"/>
            <a:ext cx="8915400" cy="7105782"/>
          </a:xfrm>
          <a:prstGeom prst="roundRect">
            <a:avLst>
              <a:gd name="adj" fmla="val 3393"/>
            </a:avLst>
          </a:prstGeom>
          <a:solidFill>
            <a:srgbClr val="FCF7FF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structures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Different types of data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Storage methods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aggregation and reporting</a:t>
            </a:r>
          </a:p>
        </p:txBody>
      </p:sp>
    </p:spTree>
    <p:extLst>
      <p:ext uri="{BB962C8B-B14F-4D97-AF65-F5344CB8AC3E}">
        <p14:creationId xmlns:p14="http://schemas.microsoft.com/office/powerpoint/2010/main" val="266718093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3" descr="DESB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63" y="3900488"/>
            <a:ext cx="1755775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463197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70F0E-8566-E649-A0D1-E9731724F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0FAC41-7038-CF4B-9723-2D73074FA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582" y="2316162"/>
            <a:ext cx="16716111" cy="937895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DEF8872-79FF-E345-A838-8C359AE7E88A}"/>
              </a:ext>
            </a:extLst>
          </p:cNvPr>
          <p:cNvSpPr/>
          <p:nvPr/>
        </p:nvSpPr>
        <p:spPr>
          <a:xfrm>
            <a:off x="2713037" y="5422779"/>
            <a:ext cx="17578256" cy="222738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1464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3EB64-68F4-B44D-B869-8F6B54795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term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352CA5-AEEA-9840-B37A-68AACE12CFD2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b="1" u="sng" dirty="0"/>
              <a:t>Data warehouse</a:t>
            </a:r>
            <a:r>
              <a:rPr lang="en-US" dirty="0"/>
              <a:t> – the actual data tables used for reporting and analytics</a:t>
            </a:r>
          </a:p>
          <a:p>
            <a:r>
              <a:rPr lang="en-US" b="1" u="sng" dirty="0"/>
              <a:t>Meta data repository</a:t>
            </a:r>
            <a:r>
              <a:rPr lang="en-US" dirty="0"/>
              <a:t> – data describing what is in the data warehouse (more on this later)</a:t>
            </a:r>
          </a:p>
          <a:p>
            <a:r>
              <a:rPr lang="en-US" b="1" u="sng" dirty="0"/>
              <a:t>Dimensions</a:t>
            </a:r>
            <a:r>
              <a:rPr lang="en-US" dirty="0"/>
              <a:t> – a set of data attributes pertaining to something of interest to a business.  </a:t>
            </a:r>
          </a:p>
          <a:p>
            <a:r>
              <a:rPr lang="en-US" b="1" u="sng" dirty="0"/>
              <a:t>Facts</a:t>
            </a:r>
            <a:r>
              <a:rPr lang="en-US" dirty="0"/>
              <a:t> – raw measurement of the business</a:t>
            </a:r>
          </a:p>
        </p:txBody>
      </p:sp>
    </p:spTree>
    <p:extLst>
      <p:ext uri="{BB962C8B-B14F-4D97-AF65-F5344CB8AC3E}">
        <p14:creationId xmlns:p14="http://schemas.microsoft.com/office/powerpoint/2010/main" val="245916840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99C08B-71DB-8743-B4F6-05E19B4BB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1411928-3F80-1A48-A5F3-21FDF36B4C84}"/>
              </a:ext>
            </a:extLst>
          </p:cNvPr>
          <p:cNvSpPr/>
          <p:nvPr/>
        </p:nvSpPr>
        <p:spPr>
          <a:xfrm>
            <a:off x="655637" y="2392362"/>
            <a:ext cx="7162800" cy="9372600"/>
          </a:xfrm>
          <a:prstGeom prst="roundRect">
            <a:avLst>
              <a:gd name="adj" fmla="val 5231"/>
            </a:avLst>
          </a:prstGeom>
          <a:solidFill>
            <a:srgbClr val="171A2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/>
              <a:t>Facts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Sales transactions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Email sent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Consulting engagement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Marketing event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8BCDC61-940C-8E49-A5F0-3CD49A7BA802}"/>
              </a:ext>
            </a:extLst>
          </p:cNvPr>
          <p:cNvSpPr/>
          <p:nvPr/>
        </p:nvSpPr>
        <p:spPr>
          <a:xfrm>
            <a:off x="8123237" y="2392362"/>
            <a:ext cx="7162800" cy="9372600"/>
          </a:xfrm>
          <a:prstGeom prst="roundRect">
            <a:avLst>
              <a:gd name="adj" fmla="val 5231"/>
            </a:avLst>
          </a:prstGeom>
          <a:solidFill>
            <a:srgbClr val="617073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/>
              <a:t>Dimensions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Customer’s name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Customer’s address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Salesperson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Location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Region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Fiscal time information (week, month, quarter)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1D904B4-7D06-9A48-A783-3841663171B9}"/>
              </a:ext>
            </a:extLst>
          </p:cNvPr>
          <p:cNvSpPr/>
          <p:nvPr/>
        </p:nvSpPr>
        <p:spPr>
          <a:xfrm>
            <a:off x="15590837" y="2403474"/>
            <a:ext cx="7162800" cy="9372600"/>
          </a:xfrm>
          <a:prstGeom prst="roundRect">
            <a:avLst>
              <a:gd name="adj" fmla="val 5231"/>
            </a:avLst>
          </a:prstGeom>
          <a:solidFill>
            <a:srgbClr val="4D7EA8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/>
              <a:t>Meta-data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Description of tables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Description of each field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Who has access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When data was accessed</a:t>
            </a:r>
          </a:p>
        </p:txBody>
      </p:sp>
    </p:spTree>
    <p:extLst>
      <p:ext uri="{BB962C8B-B14F-4D97-AF65-F5344CB8AC3E}">
        <p14:creationId xmlns:p14="http://schemas.microsoft.com/office/powerpoint/2010/main" val="71851955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478A1-B535-4D4B-A223-8F0CC32F4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word about meta-data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D8E23-4930-0B4D-852A-C8CE14AB7626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Makes finding things in the data warehouse easier</a:t>
            </a:r>
          </a:p>
          <a:p>
            <a:r>
              <a:rPr lang="en-US" dirty="0"/>
              <a:t>Often there will be a search function based on the meta-data layer</a:t>
            </a:r>
          </a:p>
          <a:p>
            <a:r>
              <a:rPr lang="en-US" dirty="0"/>
              <a:t>Tags and labels can be added to describe what things are and how they are calculated</a:t>
            </a:r>
          </a:p>
          <a:p>
            <a:r>
              <a:rPr lang="en-US" dirty="0"/>
              <a:t>Increasingly will include data related to viewing patterns of data warehouse users</a:t>
            </a:r>
          </a:p>
        </p:txBody>
      </p:sp>
    </p:spTree>
    <p:extLst>
      <p:ext uri="{BB962C8B-B14F-4D97-AF65-F5344CB8AC3E}">
        <p14:creationId xmlns:p14="http://schemas.microsoft.com/office/powerpoint/2010/main" val="337974224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AADDA-ED17-3343-A6AD-8238FA67E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 schema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098B0C-7FC2-A846-B71F-F569293A2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64" y="2849562"/>
            <a:ext cx="10184567" cy="8235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02525C-3A40-CE47-95C6-D52B41EFE38E}"/>
              </a:ext>
            </a:extLst>
          </p:cNvPr>
          <p:cNvSpPr txBox="1"/>
          <p:nvPr/>
        </p:nvSpPr>
        <p:spPr>
          <a:xfrm>
            <a:off x="13533437" y="2849562"/>
            <a:ext cx="7696200" cy="670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Dimensional modeling is a popular way of organizing data (not the only way of organizing data)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Easy way of describing how facts and dimensions are related to one another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Efficiently stores data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Allows us to answer, “Why did things turn out as they did?”</a:t>
            </a:r>
          </a:p>
        </p:txBody>
      </p:sp>
    </p:spTree>
    <p:extLst>
      <p:ext uri="{BB962C8B-B14F-4D97-AF65-F5344CB8AC3E}">
        <p14:creationId xmlns:p14="http://schemas.microsoft.com/office/powerpoint/2010/main" val="234822412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70F0E-8566-E649-A0D1-E9731724F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0FAC41-7038-CF4B-9723-2D73074FA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582" y="2316162"/>
            <a:ext cx="16716111" cy="937895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DEF8872-79FF-E345-A838-8C359AE7E88A}"/>
              </a:ext>
            </a:extLst>
          </p:cNvPr>
          <p:cNvSpPr/>
          <p:nvPr/>
        </p:nvSpPr>
        <p:spPr>
          <a:xfrm>
            <a:off x="2713037" y="3614496"/>
            <a:ext cx="17578256" cy="167346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3192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A10F8-2A47-ED47-AF73-1A8FDBDA0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1EF62-A0C3-9942-8125-C58655C7C4F8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Specialized version of the data warehouse typically meant for a specific division or function</a:t>
            </a:r>
          </a:p>
          <a:p>
            <a:r>
              <a:rPr lang="en-US" dirty="0"/>
              <a:t>Many times each business unit will have assumed ownership over their data mart</a:t>
            </a:r>
          </a:p>
          <a:p>
            <a:r>
              <a:rPr lang="en-US" dirty="0"/>
              <a:t>Data may be stored in relational tables or in an OLAP cube</a:t>
            </a:r>
          </a:p>
          <a:p>
            <a:r>
              <a:rPr lang="en-US" dirty="0"/>
              <a:t>Allows the data warehouse to focus on its internal processes and not on serving reports to end users</a:t>
            </a:r>
          </a:p>
        </p:txBody>
      </p:sp>
    </p:spTree>
    <p:extLst>
      <p:ext uri="{BB962C8B-B14F-4D97-AF65-F5344CB8AC3E}">
        <p14:creationId xmlns:p14="http://schemas.microsoft.com/office/powerpoint/2010/main" val="173456042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19C9B-72E1-824E-9CC5-29E851F5A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6B699B-F39C-3C4D-9132-4BDABC9EBDDA}"/>
              </a:ext>
            </a:extLst>
          </p:cNvPr>
          <p:cNvSpPr txBox="1"/>
          <p:nvPr/>
        </p:nvSpPr>
        <p:spPr>
          <a:xfrm>
            <a:off x="1170464" y="4144962"/>
            <a:ext cx="210683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Data is organized using common characteristics (star schema)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Requires the user to summarize data using SQL statements to aggregate and join data across tables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Allows for novel queries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26E6AA7-7963-BA4B-B482-968A20136A25}"/>
              </a:ext>
            </a:extLst>
          </p:cNvPr>
          <p:cNvSpPr/>
          <p:nvPr/>
        </p:nvSpPr>
        <p:spPr>
          <a:xfrm>
            <a:off x="1170464" y="2468562"/>
            <a:ext cx="21068348" cy="1600200"/>
          </a:xfrm>
          <a:prstGeom prst="roundRect">
            <a:avLst/>
          </a:prstGeom>
          <a:solidFill>
            <a:srgbClr val="4D7EA8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Relational Data Model</a:t>
            </a:r>
          </a:p>
        </p:txBody>
      </p:sp>
    </p:spTree>
    <p:extLst>
      <p:ext uri="{BB962C8B-B14F-4D97-AF65-F5344CB8AC3E}">
        <p14:creationId xmlns:p14="http://schemas.microsoft.com/office/powerpoint/2010/main" val="25372393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nline Programs Template White[1]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Michael Lewis Online PPT Template.potm</Template>
  <TotalTime>20594</TotalTime>
  <Words>452</Words>
  <Application>Microsoft Macintosh PowerPoint</Application>
  <PresentationFormat>Custom</PresentationFormat>
  <Paragraphs>67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ＭＳ Ｐゴシック</vt:lpstr>
      <vt:lpstr>Arial</vt:lpstr>
      <vt:lpstr>Calibri</vt:lpstr>
      <vt:lpstr>Online Programs Template White[1]</vt:lpstr>
      <vt:lpstr>PowerPoint Presentation</vt:lpstr>
      <vt:lpstr>PowerPoint Presentation</vt:lpstr>
      <vt:lpstr>Definition of term</vt:lpstr>
      <vt:lpstr>examples</vt:lpstr>
      <vt:lpstr>A word about meta-data</vt:lpstr>
      <vt:lpstr>Star schema</vt:lpstr>
      <vt:lpstr>PowerPoint Presentation</vt:lpstr>
      <vt:lpstr>Data mart</vt:lpstr>
      <vt:lpstr>PowerPoint Presentation</vt:lpstr>
      <vt:lpstr>PowerPoint Presentation</vt:lpstr>
      <vt:lpstr>Alternative ways of storing data</vt:lpstr>
      <vt:lpstr>PowerPoint Presentation</vt:lpstr>
      <vt:lpstr>Front-end portal</vt:lpstr>
      <vt:lpstr>PowerPoint Presentation</vt:lpstr>
      <vt:lpstr>PowerPoint Presentation</vt:lpstr>
    </vt:vector>
  </TitlesOfParts>
  <Company>University of Nevada Reno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 Strategy Analysis</dc:title>
  <dc:creator>jeff</dc:creator>
  <cp:lastModifiedBy>Jeremy Morris</cp:lastModifiedBy>
  <cp:revision>446</cp:revision>
  <dcterms:created xsi:type="dcterms:W3CDTF">2007-05-02T01:14:38Z</dcterms:created>
  <dcterms:modified xsi:type="dcterms:W3CDTF">2019-07-24T21:10:20Z</dcterms:modified>
</cp:coreProperties>
</file>